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9" r:id="rId33"/>
    <p:sldId id="290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E1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0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5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4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5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E1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mailto:nzc@zsa.ru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489654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ИСПОЛЬЗОВАНИЕ ВОЗДУШНОГО ПРОСТРАНСТВА РФ И ПРАВИЛА ПОДАЧИ ПЛАНА ПОЛЕТА ВОЗДУШНОГО </a:t>
            </a:r>
            <a:r>
              <a:rPr lang="ru-RU" dirty="0" smtClean="0"/>
              <a:t>СУДНА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err="1" smtClean="0"/>
              <a:t>Автор:Еремеева</a:t>
            </a:r>
            <a:r>
              <a:rPr lang="ru-RU" sz="4000" dirty="0" smtClean="0"/>
              <a:t> Ирина Валерьевна</a:t>
            </a:r>
            <a:br>
              <a:rPr lang="ru-RU" sz="4000" dirty="0" smtClean="0"/>
            </a:br>
            <a:r>
              <a:rPr lang="ru-RU" sz="4000" dirty="0" smtClean="0"/>
              <a:t>2018 год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13029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Нормативные документы.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1. </a:t>
            </a:r>
            <a:r>
              <a:rPr lang="ru-RU" sz="2400" dirty="0"/>
              <a:t> </a:t>
            </a:r>
            <a:r>
              <a:rPr lang="ru-RU" sz="2400" b="1" dirty="0" smtClean="0"/>
              <a:t>ФЕДЕРАЛЬНЫЕ ПРАВИЛА ИСПОЛЬЗОВАНИЯ </a:t>
            </a:r>
            <a:r>
              <a:rPr lang="ru-RU" sz="2400" b="1" dirty="0"/>
              <a:t>ВОЗДУШНОГО ПРОСТРАНСТВА РОССИЙСКОЙ </a:t>
            </a:r>
            <a:r>
              <a:rPr lang="ru-RU" sz="2400" b="1" dirty="0" smtClean="0"/>
              <a:t>ФЕДЕРАЦИИ </a:t>
            </a:r>
            <a:r>
              <a:rPr lang="ru-RU" sz="2400" dirty="0" smtClean="0"/>
              <a:t>(Утверждены Постановлением Правительства Российской Федерации от </a:t>
            </a:r>
            <a:r>
              <a:rPr lang="ru-RU" sz="2400" dirty="0"/>
              <a:t>11 марта 2010 г. N </a:t>
            </a:r>
            <a:r>
              <a:rPr lang="ru-RU" sz="2400" dirty="0" smtClean="0"/>
              <a:t>138)</a:t>
            </a:r>
            <a:endParaRPr lang="ru-RU" sz="2400" dirty="0"/>
          </a:p>
          <a:p>
            <a:endParaRPr lang="ru-RU" sz="2400" b="1" dirty="0"/>
          </a:p>
          <a:p>
            <a:r>
              <a:rPr lang="ru-RU" sz="2400" dirty="0" smtClean="0"/>
              <a:t>2.</a:t>
            </a:r>
            <a:r>
              <a:rPr lang="ru-RU" sz="2400" dirty="0"/>
              <a:t> </a:t>
            </a:r>
            <a:r>
              <a:rPr lang="ru-RU" sz="2400" b="1" dirty="0" smtClean="0"/>
              <a:t>ТАБЕЛЬ</a:t>
            </a:r>
            <a:r>
              <a:rPr lang="ru-RU" sz="2400" b="1" dirty="0"/>
              <a:t> </a:t>
            </a:r>
            <a:r>
              <a:rPr lang="ru-RU" sz="2400" b="1" dirty="0" smtClean="0"/>
              <a:t>СООБЩЕНИЙ </a:t>
            </a:r>
            <a:r>
              <a:rPr lang="ru-RU" sz="2400" b="1" dirty="0"/>
              <a:t>О ДВИЖЕНИИ ВОЗДУШНЫХ СУДОВ В РОССИЙСКОЙ </a:t>
            </a:r>
            <a:r>
              <a:rPr lang="ru-RU" sz="2400" b="1" dirty="0" smtClean="0"/>
              <a:t>ФЕДЕРАЦИИ </a:t>
            </a:r>
          </a:p>
          <a:p>
            <a:pPr marL="0" indent="0">
              <a:buNone/>
            </a:pPr>
            <a:r>
              <a:rPr lang="ru-RU" sz="2400" dirty="0" smtClean="0"/>
              <a:t>(Утвержден приказом Минтранса России от 24 января 2013 г. N 13)</a:t>
            </a:r>
          </a:p>
          <a:p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389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Классификация воздушного пространства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/>
              <a:t>класс A </a:t>
            </a:r>
            <a:r>
              <a:rPr lang="ru-RU" dirty="0"/>
              <a:t>- разрешаются полеты, выполняемые только по правилам полетов по </a:t>
            </a:r>
            <a:r>
              <a:rPr lang="ru-RU" dirty="0" smtClean="0"/>
              <a:t>приборам. </a:t>
            </a:r>
            <a:r>
              <a:rPr lang="ru-RU" dirty="0"/>
              <a:t>Наличие постоянной двухсторонней радиосвязи с органом обслуживания воздушного движения (управления полетами) обязательно. Все полеты над территорией Российской Федерации выполняются при наличии разрешения на использование воздушного пространства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83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76676"/>
            <a:ext cx="74888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3200" b="1" dirty="0"/>
              <a:t>класс C </a:t>
            </a:r>
            <a:r>
              <a:rPr lang="ru-RU" sz="3200" dirty="0"/>
              <a:t>- разрешаются полеты, выполняемые по правилам полетов по приборам и правилам визуальных полетов</a:t>
            </a:r>
            <a:r>
              <a:rPr lang="ru-RU" sz="3200" dirty="0" smtClean="0"/>
              <a:t>.</a:t>
            </a:r>
            <a:r>
              <a:rPr lang="ru-RU" sz="3200" dirty="0"/>
              <a:t> Наличие постоянной двухсторонней радиосвязи с органом обслуживания воздушного движения (управления полетами) обязательно. Все полеты над территорией Российской Федерации выполняются при наличии разрешения на использование воздушного пространства</a:t>
            </a:r>
          </a:p>
        </p:txBody>
      </p:sp>
    </p:spTree>
    <p:extLst>
      <p:ext uri="{BB962C8B-B14F-4D97-AF65-F5344CB8AC3E}">
        <p14:creationId xmlns:p14="http://schemas.microsoft.com/office/powerpoint/2010/main" val="235944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8"/>
            <a:ext cx="784887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класс G </a:t>
            </a:r>
            <a:r>
              <a:rPr lang="ru-RU" sz="3200" dirty="0"/>
              <a:t>- разрешаются полеты, выполняемые по правилам полетов по приборам и правилам визуальных </a:t>
            </a:r>
            <a:r>
              <a:rPr lang="ru-RU" sz="3200" dirty="0" smtClean="0"/>
              <a:t>полетов. </a:t>
            </a:r>
            <a:r>
              <a:rPr lang="ru-RU" sz="3200" dirty="0"/>
              <a:t>При полетах воздушных судов </a:t>
            </a:r>
            <a:r>
              <a:rPr lang="ru-RU" sz="3200" u="sng" dirty="0"/>
              <a:t>по правилам визуальных полетов</a:t>
            </a:r>
            <a:r>
              <a:rPr lang="ru-RU" sz="3200" dirty="0"/>
              <a:t> наличие постоянной двухсторонней радиосвязи с органом обслуживания воздушного движения (управления полетами) не требуется. При выполнении всех полетов воздушных судов наличие разрешения на использование воздушного пространства не требуется.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4853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ru-RU" sz="4000" b="1" dirty="0"/>
              <a:t>П</a:t>
            </a:r>
            <a:r>
              <a:rPr lang="ru-RU" sz="4000" b="1" dirty="0" smtClean="0"/>
              <a:t>редставленный план </a:t>
            </a:r>
            <a:r>
              <a:rPr lang="ru-RU" sz="4000" b="1" dirty="0"/>
              <a:t>полета воздушного судна, и правила</a:t>
            </a:r>
            <a:br>
              <a:rPr lang="ru-RU" sz="4000" b="1" dirty="0"/>
            </a:br>
            <a:r>
              <a:rPr lang="ru-RU" sz="4000" b="1" dirty="0"/>
              <a:t>передачи указанного </a:t>
            </a:r>
            <a:r>
              <a:rPr lang="ru-RU" sz="4000" b="1" dirty="0" smtClean="0"/>
              <a:t>сообщения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20892"/>
            <a:ext cx="8229600" cy="370527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План полета воздушного судна представляется для получения разрешения на использование воздушного пространства классов A и C, а также в целях уведомления органов обслуживания воздушного движения (управления полетами) при использовании воздушного пространства класса G.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643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Способы подачи плана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5472608"/>
          </a:xfrm>
        </p:spPr>
        <p:txBody>
          <a:bodyPr>
            <a:noAutofit/>
          </a:bodyPr>
          <a:lstStyle/>
          <a:p>
            <a:r>
              <a:rPr lang="ru-RU" sz="2200" dirty="0"/>
              <a:t>План полета воздушного судна представляется в одной из следующих форм:</a:t>
            </a:r>
          </a:p>
          <a:p>
            <a:r>
              <a:rPr lang="ru-RU" sz="2200" dirty="0"/>
              <a:t>а) сообщение экипажа с борта воздушного судна, содержащее информацию о представленном плане или изменениях в текущий план;</a:t>
            </a:r>
          </a:p>
          <a:p>
            <a:r>
              <a:rPr lang="ru-RU" sz="2200" dirty="0"/>
              <a:t>б) сообщение по авиационной наземной сети передачи данных и телеграфных сообщений, содержащее информацию о представленном плане или повторяющемся плане;</a:t>
            </a:r>
          </a:p>
          <a:p>
            <a:r>
              <a:rPr lang="ru-RU" sz="2200" b="1" dirty="0"/>
              <a:t>в) сообщение с использованием телефонной сети связи общего пользования или сети Интернет, содержащее информацию о представленном плане или повторяющемся плане;</a:t>
            </a:r>
          </a:p>
          <a:p>
            <a:r>
              <a:rPr lang="ru-RU" sz="2200" dirty="0"/>
              <a:t>г) сообщение на бумажном носителе, включая факсимильное сообщение, содержащее информацию о представленном плане или повторяющемся плане</a:t>
            </a:r>
            <a:r>
              <a:rPr lang="ru-RU" sz="2200" dirty="0" smtClean="0"/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26420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Основные правила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8"/>
            <a:ext cx="8229600" cy="5001419"/>
          </a:xfrm>
        </p:spPr>
        <p:txBody>
          <a:bodyPr>
            <a:normAutofit lnSpcReduction="10000"/>
          </a:bodyPr>
          <a:lstStyle/>
          <a:p>
            <a:r>
              <a:rPr lang="ru-RU" sz="2400" dirty="0"/>
              <a:t>Формат стандартных сообщений определяется </a:t>
            </a:r>
            <a:r>
              <a:rPr lang="ru-RU" sz="2400" b="1" u="sng" dirty="0"/>
              <a:t>установленными полями</a:t>
            </a:r>
            <a:r>
              <a:rPr lang="ru-RU" sz="2400" dirty="0"/>
              <a:t>, в которые вносятся соответствующие взаимосвязанные элементы данных </a:t>
            </a:r>
            <a:r>
              <a:rPr lang="ru-RU" sz="2400" dirty="0" smtClean="0"/>
              <a:t>относительно </a:t>
            </a:r>
            <a:r>
              <a:rPr lang="ru-RU" sz="2400" dirty="0"/>
              <a:t>полета воздушного </a:t>
            </a:r>
            <a:r>
              <a:rPr lang="ru-RU" sz="2400" dirty="0" smtClean="0"/>
              <a:t>судна. </a:t>
            </a:r>
          </a:p>
          <a:p>
            <a:r>
              <a:rPr lang="ru-RU" sz="2400" dirty="0" smtClean="0"/>
              <a:t>При </a:t>
            </a:r>
            <a:r>
              <a:rPr lang="ru-RU" sz="2400" dirty="0"/>
              <a:t>составлении стандартных сообщений используются буквы </a:t>
            </a:r>
            <a:r>
              <a:rPr lang="ru-RU" sz="2400" b="1" u="sng" dirty="0"/>
              <a:t>латинского алфавита</a:t>
            </a:r>
            <a:r>
              <a:rPr lang="ru-RU" sz="2400" dirty="0"/>
              <a:t>. Буквы русского алфавита могут применяться только </a:t>
            </a:r>
            <a:r>
              <a:rPr lang="ru-RU" sz="2400" dirty="0" smtClean="0"/>
              <a:t>в </a:t>
            </a:r>
            <a:r>
              <a:rPr lang="ru-RU" sz="2400" dirty="0"/>
              <a:t>отношении информации, не подлежащей автоматизированной обработке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Бланк заполняется печатными буквами. При заполнении бланков перенос текста на другую строку допускается только целыми группами (словами) без их разрывов</a:t>
            </a:r>
            <a:r>
              <a:rPr lang="ru-RU" sz="2400" dirty="0" smtClean="0"/>
              <a:t>.</a:t>
            </a:r>
          </a:p>
          <a:p>
            <a:r>
              <a:rPr lang="ru-RU" sz="2400" b="1" dirty="0"/>
              <a:t>В стандартных сообщениях указывается всемирное скоординированное </a:t>
            </a:r>
            <a:r>
              <a:rPr lang="ru-RU" sz="2400" b="1" dirty="0" smtClean="0"/>
              <a:t>время (</a:t>
            </a:r>
            <a:r>
              <a:rPr lang="en-US" sz="2400" b="1" dirty="0" smtClean="0"/>
              <a:t>UTC)</a:t>
            </a:r>
            <a:endParaRPr lang="ru-RU" sz="2400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90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Прямоугольник 3079"/>
          <p:cNvSpPr/>
          <p:nvPr/>
        </p:nvSpPr>
        <p:spPr>
          <a:xfrm>
            <a:off x="1043608" y="332656"/>
            <a:ext cx="72728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400" dirty="0"/>
              <a:t>Сообщение о представленном плане полета воздушного судна передается </a:t>
            </a:r>
            <a:r>
              <a:rPr lang="ru-RU" sz="2400" b="1" u="sng" dirty="0"/>
              <a:t>не более чем за 5 суток и не менее чем за 1 час до расчетного времени отправления.</a:t>
            </a:r>
          </a:p>
        </p:txBody>
      </p:sp>
    </p:spTree>
    <p:extLst>
      <p:ext uri="{BB962C8B-B14F-4D97-AF65-F5344CB8AC3E}">
        <p14:creationId xmlns:p14="http://schemas.microsoft.com/office/powerpoint/2010/main" val="284014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66682"/>
            <a:ext cx="842493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Поля</a:t>
            </a:r>
            <a:endParaRPr lang="ru-RU" sz="2400" dirty="0"/>
          </a:p>
          <a:p>
            <a:r>
              <a:rPr lang="ru-RU" sz="2400" dirty="0" smtClean="0"/>
              <a:t>Поле </a:t>
            </a:r>
            <a:r>
              <a:rPr lang="ru-RU" sz="2400" dirty="0"/>
              <a:t>3 - ТИП СООБЩЕНИЯ</a:t>
            </a:r>
          </a:p>
          <a:p>
            <a:r>
              <a:rPr lang="ru-RU" sz="2400" dirty="0"/>
              <a:t>Поле 7 - ОПОЗНАВАТЕЛЬНЫЙ ИНДЕКС ВОЗДУШНОГО СУДНА</a:t>
            </a:r>
          </a:p>
          <a:p>
            <a:r>
              <a:rPr lang="ru-RU" sz="2400" dirty="0"/>
              <a:t>Поле 8 - ПРАВИЛА ПОЛЕТОВ И ТИП ПОЛЕТА</a:t>
            </a:r>
          </a:p>
          <a:p>
            <a:r>
              <a:rPr lang="ru-RU" sz="2400" dirty="0"/>
              <a:t>Поле 9 - КОЛИЧЕСТВО, ТИП ВОЗДУШНЫХ СУДОВ, КАТЕГОРИЯ ТУРБУЛЕНТНОСТИ СЛЕДА</a:t>
            </a:r>
          </a:p>
          <a:p>
            <a:r>
              <a:rPr lang="ru-RU" sz="2400" dirty="0"/>
              <a:t>Поле 10 - ОБОРУДОВАНИЕ И ВОЗМОЖНОСТИ</a:t>
            </a:r>
          </a:p>
          <a:p>
            <a:r>
              <a:rPr lang="ru-RU" sz="2400" dirty="0"/>
              <a:t>Поле 13 - АЭРОДРОМ И ВРЕМЯ ВЫЛЕТА</a:t>
            </a:r>
          </a:p>
          <a:p>
            <a:r>
              <a:rPr lang="ru-RU" sz="2400" dirty="0"/>
              <a:t>Поле 15 - МАРШРУТ</a:t>
            </a:r>
          </a:p>
          <a:p>
            <a:r>
              <a:rPr lang="ru-RU" sz="2400" dirty="0"/>
              <a:t>Поле 16 - АЭРОДРОМ НАЗНАЧЕНИЯ И ОБЩЕЕ РАСЧЕТНОЕ ИСТЕКШЕЕ ВРЕМЯ, ЗАПАСНОЙ(ЫЕ) АЭРОДРОМ(Ы) ПУНКТА НАЗНАЧЕНИЯ</a:t>
            </a:r>
          </a:p>
          <a:p>
            <a:r>
              <a:rPr lang="ru-RU" sz="2400" dirty="0"/>
              <a:t>Поле 18 - ПРОЧАЯ ИНФОРМАЦИЯ</a:t>
            </a:r>
          </a:p>
          <a:p>
            <a:r>
              <a:rPr lang="ru-RU" sz="2400" dirty="0"/>
              <a:t>Поле 19 - ДОПОЛНИТЕЛЬНАЯ </a:t>
            </a:r>
            <a:r>
              <a:rPr lang="ru-RU" sz="2400" dirty="0" smtClean="0"/>
              <a:t>ИНФОРМАЦИЯ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6827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ПОЛЕ 3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/>
              <a:t>В поле 3 (Тип сообщения) указывается тип сообщения (три знакоместа) после открытия круглой скобки без пробела.</a:t>
            </a:r>
          </a:p>
          <a:p>
            <a:r>
              <a:rPr lang="ru-RU" sz="2800" dirty="0"/>
              <a:t>Для представленного плана полета воздушного судна используется индекс - FPL.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081464"/>
            <a:ext cx="4968552" cy="1796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840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ПОЛЕ 7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24748"/>
            <a:ext cx="8229600" cy="4525963"/>
          </a:xfrm>
        </p:spPr>
        <p:txBody>
          <a:bodyPr>
            <a:normAutofit/>
          </a:bodyPr>
          <a:lstStyle/>
          <a:p>
            <a:r>
              <a:rPr lang="ru-RU" sz="2800" dirty="0"/>
              <a:t>В поле 7 (Опознавательный индекс воздушного судна) задействуется не более семи буквенно-цифровых </a:t>
            </a:r>
            <a:r>
              <a:rPr lang="ru-RU" sz="2800" dirty="0" smtClean="0"/>
              <a:t>знакомест </a:t>
            </a:r>
            <a:r>
              <a:rPr lang="ru-RU" sz="2800" dirty="0"/>
              <a:t>и </a:t>
            </a:r>
            <a:r>
              <a:rPr lang="ru-RU" sz="2800" dirty="0" smtClean="0"/>
              <a:t>указывается:</a:t>
            </a:r>
          </a:p>
          <a:p>
            <a:r>
              <a:rPr lang="ru-RU" sz="2800" dirty="0"/>
              <a:t>для сверхлегких воздушных судов авиации общего назначения, в отношении которых государственная регистрация не предусматривается, - радиотелефонный позывной командира воздушного судна, состоящий не более чем из семи буквенно-цифровых знаков.</a:t>
            </a:r>
          </a:p>
          <a:p>
            <a:endParaRPr lang="ru-RU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73" y="5229200"/>
            <a:ext cx="5229225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440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ПОЛЕ 8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В поле 8 (Правила полетов и тип полета) задействуется не более двух буквенных знакомест</a:t>
            </a:r>
            <a:r>
              <a:rPr lang="ru-RU" sz="2800" dirty="0" smtClean="0"/>
              <a:t>.</a:t>
            </a:r>
          </a:p>
          <a:p>
            <a:r>
              <a:rPr lang="ru-RU" sz="2400" u="sng" dirty="0"/>
              <a:t>V - если планируется, что весь полет будет выполняться по правилам визуальных полетов (далее - ПВП);</a:t>
            </a:r>
          </a:p>
          <a:p>
            <a:r>
              <a:rPr lang="ru-RU" sz="2400" dirty="0"/>
              <a:t>G - для полетов гражданской авиации общего назначения;</a:t>
            </a:r>
          </a:p>
          <a:p>
            <a:endParaRPr lang="ru-RU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437113"/>
            <a:ext cx="6904037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13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ПОЛЕ 9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40"/>
            <a:ext cx="8229600" cy="5073427"/>
          </a:xfrm>
        </p:spPr>
        <p:txBody>
          <a:bodyPr>
            <a:normAutofit/>
          </a:bodyPr>
          <a:lstStyle/>
          <a:p>
            <a:r>
              <a:rPr lang="ru-RU" sz="2800" dirty="0"/>
              <a:t>В поле 9 (Количество, тип воздушных судов, категория турбулентного следа) задействуется не </a:t>
            </a:r>
            <a:r>
              <a:rPr lang="ru-RU" sz="2800" dirty="0" smtClean="0"/>
              <a:t>более </a:t>
            </a:r>
            <a:r>
              <a:rPr lang="ru-RU" sz="2800" dirty="0"/>
              <a:t>восьми буквенно-цифровых знакомест</a:t>
            </a:r>
            <a:r>
              <a:rPr lang="ru-RU" sz="2800" dirty="0" smtClean="0"/>
              <a:t>.</a:t>
            </a:r>
          </a:p>
          <a:p>
            <a:r>
              <a:rPr lang="ru-RU" sz="2800" dirty="0"/>
              <a:t>Если отсутствует условное обозначение типа воздушного судна или планируется групповой полет разнотипных воздушных судов, то в поле 9 проставляется -ZZZZ, а в поле 18 после сокращения TYP/ записываются наименование типа воздушного судна или количество и типы воздушных судов</a:t>
            </a:r>
            <a:r>
              <a:rPr lang="ru-RU" sz="2800" dirty="0" smtClean="0"/>
              <a:t>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9273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338264"/>
            <a:ext cx="784887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ru-RU" sz="2800" dirty="0"/>
              <a:t>После обозначения типа воздушного судна, в случае если его полет планируется по маршруту ОВД и (или) взлет (посадку) на гражданском аэродроме, через косую черту указывается одна из следующих букв, обозначающих категорию турбулентного следа воздушного </a:t>
            </a:r>
            <a:r>
              <a:rPr lang="ru-RU" sz="2800" dirty="0" smtClean="0"/>
              <a:t>судна.</a:t>
            </a:r>
            <a:endParaRPr lang="ru-RU" sz="2800" dirty="0"/>
          </a:p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63737"/>
            <a:ext cx="8064896" cy="1269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907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ПОЛЕ 10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4929411"/>
          </a:xfrm>
        </p:spPr>
        <p:txBody>
          <a:bodyPr>
            <a:normAutofit fontScale="77500" lnSpcReduction="20000"/>
          </a:bodyPr>
          <a:lstStyle/>
          <a:p>
            <a:r>
              <a:rPr lang="ru-RU" sz="3000" dirty="0"/>
              <a:t>В поле 10 (Оборудование и возможности) указывается:</a:t>
            </a:r>
          </a:p>
          <a:p>
            <a:r>
              <a:rPr lang="ru-RU" sz="3000" dirty="0"/>
              <a:t>наличие соответствующего исправного оборудования на борту воздушного судна;</a:t>
            </a:r>
          </a:p>
          <a:p>
            <a:r>
              <a:rPr lang="ru-RU" sz="3000" dirty="0"/>
              <a:t>оборудование и возможности, соответствующие квалификации летного состава</a:t>
            </a:r>
            <a:r>
              <a:rPr lang="ru-RU" sz="3000" dirty="0" smtClean="0"/>
              <a:t>.</a:t>
            </a:r>
          </a:p>
          <a:p>
            <a:r>
              <a:rPr lang="ru-RU" sz="3000" b="1" dirty="0"/>
              <a:t>Для обозначения наличия на борту средств радиосвязи, навигационных средств, средств захода на посадку и возможности такого оборудования необходимо указать одну из следующих букв:</a:t>
            </a:r>
          </a:p>
          <a:p>
            <a:r>
              <a:rPr lang="ru-RU" sz="3000" u="sng" dirty="0"/>
              <a:t>N - в случае отсутствия бортовых средств связи, навигационных средств и средств захода на посадку для полета по маршруту, либо это оборудование не работает</a:t>
            </a:r>
            <a:r>
              <a:rPr lang="ru-RU" sz="3000" dirty="0"/>
              <a:t>;</a:t>
            </a:r>
          </a:p>
          <a:p>
            <a:r>
              <a:rPr lang="ru-RU" sz="3000" u="sng" dirty="0"/>
              <a:t>S - если имеются стандартные бортовые средства связи, навигационные средства или средства захода на посадку для данного маршрута полета, а также они находятся в исправном состоянии.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624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Для обозначения оборудования наблюдения и возможности воздушного судна следует указать:</a:t>
            </a:r>
          </a:p>
          <a:p>
            <a:r>
              <a:rPr lang="ru-RU" sz="2400" u="sng" dirty="0"/>
              <a:t>N - в случае отсутствия или неисправности бортового оборудования наблюдения для данного маршрута </a:t>
            </a:r>
            <a:r>
              <a:rPr lang="ru-RU" sz="2400" u="sng" dirty="0" smtClean="0"/>
              <a:t>полета.</a:t>
            </a:r>
            <a:endParaRPr lang="ru-RU" sz="2400" u="sng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41" y="4149080"/>
            <a:ext cx="5019675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132860"/>
            <a:ext cx="5004155" cy="2095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662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ПОЛЕ 13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8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ru-RU" sz="2800" dirty="0"/>
              <a:t>В поле 13 (аэродром и время вылета) указывается </a:t>
            </a:r>
            <a:r>
              <a:rPr lang="ru-RU" sz="2800" b="1" dirty="0"/>
              <a:t>четырехбуквенное обозначение аэродрома </a:t>
            </a:r>
            <a:r>
              <a:rPr lang="ru-RU" sz="2800" dirty="0"/>
              <a:t>вылета </a:t>
            </a:r>
            <a:r>
              <a:rPr lang="ru-RU" sz="2800" dirty="0" smtClean="0"/>
              <a:t>или посадочной </a:t>
            </a:r>
            <a:r>
              <a:rPr lang="ru-RU" sz="2800" dirty="0"/>
              <a:t>площадки </a:t>
            </a:r>
            <a:r>
              <a:rPr lang="ru-RU" sz="2800" dirty="0" smtClean="0"/>
              <a:t>вылета</a:t>
            </a:r>
            <a:r>
              <a:rPr lang="ru-RU" sz="2800" dirty="0"/>
              <a:t> </a:t>
            </a:r>
            <a:r>
              <a:rPr lang="ru-RU" sz="2800" dirty="0" smtClean="0"/>
              <a:t>(</a:t>
            </a:r>
            <a:r>
              <a:rPr lang="ru-RU" sz="2800" dirty="0"/>
              <a:t>четырехбуквенный индекс </a:t>
            </a:r>
            <a:r>
              <a:rPr lang="ru-RU" sz="2800" dirty="0" smtClean="0"/>
              <a:t>ИКАО)- и </a:t>
            </a:r>
            <a:r>
              <a:rPr lang="ru-RU" sz="2800" dirty="0"/>
              <a:t>затем без пробела </a:t>
            </a:r>
            <a:r>
              <a:rPr lang="ru-RU" sz="2800" b="1" dirty="0"/>
              <a:t>расчетное время вылета в часах и минутах (четырьмя цифрами)</a:t>
            </a:r>
            <a:r>
              <a:rPr lang="ru-RU" sz="2800" dirty="0"/>
              <a:t>, при этом задействуется не более восьми буквенно-цифровых знакомест</a:t>
            </a:r>
            <a:r>
              <a:rPr lang="ru-RU" sz="2800" dirty="0" smtClean="0"/>
              <a:t>.</a:t>
            </a:r>
          </a:p>
          <a:p>
            <a:r>
              <a:rPr lang="ru-RU" sz="2800" dirty="0"/>
              <a:t>Если аэродром (посадочная площадка) не имеет четырехбуквенного обозначения, то в поле 13 указываются ZZZZ</a:t>
            </a:r>
          </a:p>
        </p:txBody>
      </p:sp>
    </p:spTree>
    <p:extLst>
      <p:ext uri="{BB962C8B-B14F-4D97-AF65-F5344CB8AC3E}">
        <p14:creationId xmlns:p14="http://schemas.microsoft.com/office/powerpoint/2010/main" val="178265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3" y="4509121"/>
            <a:ext cx="8208913" cy="919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1" y="260648"/>
            <a:ext cx="7920880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При планировании полета группы воздушных судов, который будет выполняться без использования маршрутов ОВД, дополнительно через пробел указывается дистанция в минутах и диапазон занимаемых высот в метрах. Данные разделяются косой чертой и записываются одной группой без </a:t>
            </a:r>
            <a:r>
              <a:rPr lang="ru-RU" sz="3200" dirty="0" smtClean="0"/>
              <a:t>пробелов.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5704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ПОЛЕ 15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000" dirty="0"/>
              <a:t>Поле 15 (Маршрут по) содержит информацию, указанную в следующей последовательности:</a:t>
            </a:r>
          </a:p>
          <a:p>
            <a:r>
              <a:rPr lang="ru-RU" sz="3000" dirty="0"/>
              <a:t>о крейсерской скорости полета воздушного судна (максимум пять знаков);</a:t>
            </a:r>
          </a:p>
          <a:p>
            <a:r>
              <a:rPr lang="ru-RU" sz="3000" dirty="0"/>
              <a:t>о крейсерском эшелоне (максимум пять знаков);</a:t>
            </a:r>
          </a:p>
          <a:p>
            <a:r>
              <a:rPr lang="ru-RU" sz="3000" dirty="0"/>
              <a:t>о маршруте полета, включая информацию об изменении скорости полета, эшелона и/или правил полета.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893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04666"/>
            <a:ext cx="799288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400" dirty="0"/>
              <a:t>Для полетов сверхлегких пилотируемых гражданских воздушных судов с массой конструкции 115 килограммов и менее - указываются ZZZZ</a:t>
            </a:r>
            <a:r>
              <a:rPr lang="ru-RU" sz="24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/>
              <a:t>В</a:t>
            </a:r>
            <a:r>
              <a:rPr lang="ru-RU" sz="2400" dirty="0" smtClean="0"/>
              <a:t>ысота </a:t>
            </a:r>
            <a:r>
              <a:rPr lang="ru-RU" sz="2400" dirty="0"/>
              <a:t>полета обозначается буквой M, за которой без пробелов записывается значение высоты полета в десятках метров, определяемой по минимальному атмосферному давлению, приведенному к уровню моря, при этом необходимое количество цифр дополняется с помощью нулей (пример: M0040 - высота 400 м</a:t>
            </a:r>
            <a:r>
              <a:rPr lang="ru-RU" sz="2400" dirty="0" smtClean="0"/>
              <a:t>);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b="1" dirty="0" smtClean="0"/>
              <a:t>!!! В место </a:t>
            </a:r>
            <a:r>
              <a:rPr lang="ru-RU" sz="2400" b="1" dirty="0"/>
              <a:t>высоты полета, при его выполнении по ПВП в воздушном пространстве класса G, указывается VFR</a:t>
            </a:r>
            <a:r>
              <a:rPr lang="ru-RU" sz="2400" b="1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/>
              <a:t>Вслед за обозначением крейсерской скорости и запрашиваемого эшелона (высоты) полета воздушного судна через пробелы последовательно указываются элементы маршрута полета воздушного судна, включая информацию об изменении скорости полета, эшелона и/или правил полета.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2908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6"/>
            <a:ext cx="8136904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700" dirty="0"/>
              <a:t>Информация об основных </a:t>
            </a:r>
            <a:r>
              <a:rPr lang="ru-RU" sz="2700" dirty="0" smtClean="0"/>
              <a:t>точках обозначается:</a:t>
            </a:r>
          </a:p>
          <a:p>
            <a:r>
              <a:rPr lang="ru-RU" sz="2700" dirty="0"/>
              <a:t>географическими координатами в градусах и минутах (используется до 11 знаков): </a:t>
            </a:r>
            <a:r>
              <a:rPr lang="ru-RU" sz="2700" u="sng" dirty="0"/>
              <a:t>четыре цифры - широта места в градусах и минутах с указанием буквы N (северная) или S (южная) и пять цифр - долгота места в градусах и минутах с указанием буквы E (восточная) или W (западная), при этом необходимое число цифр дополняется с помощью нулей и запись производится одной группой без пробелов (пример: - 5402N04812E</a:t>
            </a:r>
            <a:r>
              <a:rPr lang="ru-RU" sz="2700" u="sng" dirty="0" smtClean="0"/>
              <a:t>)</a:t>
            </a:r>
            <a:endParaRPr lang="ru-RU" sz="2700" u="sng" dirty="0"/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45" y="4466158"/>
            <a:ext cx="6902515" cy="806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45" y="5675164"/>
            <a:ext cx="6935515" cy="80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09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ПОЛЕ 16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7"/>
            <a:ext cx="8229600" cy="3960439"/>
          </a:xfrm>
        </p:spPr>
        <p:txBody>
          <a:bodyPr>
            <a:noAutofit/>
          </a:bodyPr>
          <a:lstStyle/>
          <a:p>
            <a:r>
              <a:rPr lang="ru-RU" sz="2400" dirty="0"/>
              <a:t>В поле 16 </a:t>
            </a:r>
            <a:r>
              <a:rPr lang="ru-RU" sz="2400" dirty="0" smtClean="0"/>
              <a:t> указывается </a:t>
            </a:r>
            <a:r>
              <a:rPr lang="ru-RU" sz="2400" dirty="0"/>
              <a:t>четырехбуквенный индекс аэродрома назначения </a:t>
            </a:r>
            <a:r>
              <a:rPr lang="ru-RU" sz="2400" dirty="0" smtClean="0"/>
              <a:t>(ИКАО </a:t>
            </a:r>
            <a:r>
              <a:rPr lang="ru-RU" sz="2400" dirty="0"/>
              <a:t>"Индексы </a:t>
            </a:r>
            <a:r>
              <a:rPr lang="ru-RU" sz="2400" dirty="0" smtClean="0"/>
              <a:t>местоположения«)</a:t>
            </a:r>
            <a:endParaRPr lang="ru-RU" sz="2400" dirty="0"/>
          </a:p>
          <a:p>
            <a:r>
              <a:rPr lang="ru-RU" sz="2400" dirty="0"/>
              <a:t>Если аэродром (посадочная площадка) не имеет четырехбуквенного обозначения (индекса), то в поле 16 указывается </a:t>
            </a:r>
            <a:r>
              <a:rPr lang="ru-RU" sz="2400" dirty="0" smtClean="0"/>
              <a:t>ZZZZ.</a:t>
            </a:r>
            <a:endParaRPr lang="ru-RU" sz="2400" dirty="0"/>
          </a:p>
          <a:p>
            <a:r>
              <a:rPr lang="ru-RU" sz="2400" dirty="0" smtClean="0"/>
              <a:t>Далее </a:t>
            </a:r>
            <a:r>
              <a:rPr lang="ru-RU" sz="2400" dirty="0"/>
              <a:t>без пробела указывается </a:t>
            </a:r>
            <a:r>
              <a:rPr lang="ru-RU" sz="2400" b="1" dirty="0"/>
              <a:t>общее расчетное истекшее время до прибытия на аэродром назначения </a:t>
            </a:r>
            <a:r>
              <a:rPr lang="ru-RU" sz="2400" dirty="0"/>
              <a:t>четырьмя цифрами без пробела, где первые две цифры обозначают часы, вторые - минуты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39" y="5085185"/>
            <a:ext cx="7228476" cy="66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945187"/>
            <a:ext cx="7848872" cy="585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701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ПОЛЕ 18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400" dirty="0"/>
              <a:t>В поле 18 "Прочая информация" указывается дополнительная информация о полете, экипаже и воздушном судне, которая записывается после соответствующих буквенных признаков, отделенных косой чертой</a:t>
            </a:r>
            <a:r>
              <a:rPr lang="ru-RU" sz="2400" dirty="0" smtClean="0"/>
              <a:t>.</a:t>
            </a:r>
          </a:p>
          <a:p>
            <a:r>
              <a:rPr lang="ru-RU" sz="2600" b="1" dirty="0"/>
              <a:t>DEP/ - название и местоположение аэродрома вылета, если в поле 13 вставлено </a:t>
            </a:r>
            <a:r>
              <a:rPr lang="ru-RU" sz="2600" b="1" dirty="0" smtClean="0"/>
              <a:t>ZZZZ</a:t>
            </a:r>
          </a:p>
          <a:p>
            <a:endParaRPr lang="ru-RU" sz="2400" b="1" dirty="0"/>
          </a:p>
          <a:p>
            <a:r>
              <a:rPr lang="ru-RU" sz="2400" dirty="0"/>
              <a:t>Для аэродромов и посадочных площадок, не перечисленных в соответствующем сборнике аэронавигационной информации, указать их местоположение следующим образом:</a:t>
            </a:r>
          </a:p>
          <a:p>
            <a:pPr marL="0" indent="0">
              <a:buNone/>
            </a:pPr>
            <a:r>
              <a:rPr lang="ru-RU" sz="2400" dirty="0"/>
              <a:t>четыре цифры, обозначающие широту в градусах и десятках и единицах минут с последующей буквой N (север) или S (юг), сопровождаемые пятью цифрами, указывающими долготу в градусах и десятках и единицах минут, за которыми следует буква E (восток) или W (запад). </a:t>
            </a:r>
            <a:r>
              <a:rPr lang="ru-RU" sz="2400" dirty="0" smtClean="0"/>
              <a:t>(</a:t>
            </a:r>
            <a:r>
              <a:rPr lang="ru-RU" sz="2400" dirty="0"/>
              <a:t>например: 4620N07805W)</a:t>
            </a:r>
          </a:p>
        </p:txBody>
      </p:sp>
    </p:spTree>
    <p:extLst>
      <p:ext uri="{BB962C8B-B14F-4D97-AF65-F5344CB8AC3E}">
        <p14:creationId xmlns:p14="http://schemas.microsoft.com/office/powerpoint/2010/main" val="35741804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332660"/>
            <a:ext cx="77768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DEST/ - название и местоположение аэродрома назначения, если в поле 16 вставлено ZZZZ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02" y="1178519"/>
            <a:ext cx="8388423" cy="434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7299" y="1916832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EET/ - основные точки или четырехбуквенные обозначения (индексы) районов Единой системы и нарастающее расчетное истекшее время с момента взлета до таких точек или границ районов ответственности.</a:t>
            </a:r>
            <a:endParaRPr lang="ru-RU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60" y="3514333"/>
            <a:ext cx="3006589" cy="399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7300" y="4066678"/>
            <a:ext cx="79751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TYP/ - тип(ы) воздушного(</a:t>
            </a:r>
            <a:r>
              <a:rPr lang="ru-RU" sz="2400" b="1" dirty="0" err="1"/>
              <a:t>ых</a:t>
            </a:r>
            <a:r>
              <a:rPr lang="ru-RU" sz="2400" b="1" dirty="0"/>
              <a:t>) судна(судов), перед которым при необходимости без интервала указывается количество воздушных судов, и через интервал - если в поле 9 вставлено </a:t>
            </a:r>
            <a:r>
              <a:rPr lang="ru-RU" sz="2400" b="1" dirty="0" smtClean="0"/>
              <a:t>ZZZZ</a:t>
            </a:r>
            <a:endParaRPr lang="ru-RU" sz="2400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707350"/>
            <a:ext cx="5526869" cy="418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44042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116636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DOF/ - дата вылета воздушного судна в формате из шести цифр (YYMMDD, где YY - год, MM - месяц и DD - день).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23" y="1316963"/>
            <a:ext cx="3209925" cy="56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060848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STS/ - признак, обозначающий причину особого отношения со стороны органов обслуживания воздушного движения (управления полетами), после которого в соответствующих случаях указываются буквенные сочетания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28228" y="3997290"/>
            <a:ext cx="744417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23 - если воздушное судно выполняет полет в воздушном пространстве класса G - при использовании воздушного пространства только в пределах Российской Федерации российскими пользователями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227" y="5517233"/>
            <a:ext cx="1704975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0355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88644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OPR/ - индекс ИКАО или название </a:t>
            </a:r>
            <a:r>
              <a:rPr lang="ru-RU" sz="2400" b="1" dirty="0" err="1"/>
              <a:t>эксплуатанта</a:t>
            </a:r>
            <a:r>
              <a:rPr lang="ru-RU" sz="2400" b="1" dirty="0"/>
              <a:t>, если они отличаются от опознавательного индекса воздушного судна в поле 7.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1523112"/>
            <a:ext cx="5328592" cy="427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55576" y="2004451"/>
            <a:ext cx="770485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RMK/ - любые другие замечания произвольным текстом с применением букв русского или латинского алфавита, в зависимости от того на каком составлен план, а также в обязательном порядке</a:t>
            </a:r>
            <a:r>
              <a:rPr lang="ru-RU" sz="2400" b="1" dirty="0" smtClean="0"/>
              <a:t>:</a:t>
            </a:r>
          </a:p>
          <a:p>
            <a:r>
              <a:rPr lang="ru-RU" sz="2000" dirty="0"/>
              <a:t>информация о фамилии и минимуме погоды (дневной и ночной) командира воздушного судна (минимум погоды, установленный для группы воздушных судов) государственной авиации, если он выполняется в пределах воздушного пространства Российской Федерации, при этом указывается высота нижней границы облачности в метрах (две или три цифры) и горизонтальная видимость в километрах (десятичная дробь, целая часть от дробной отделяется запятой</a:t>
            </a:r>
            <a:r>
              <a:rPr lang="ru-RU" sz="2000" dirty="0" smtClean="0"/>
              <a:t>)</a:t>
            </a:r>
            <a:endParaRPr lang="ru-RU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06" y="6097880"/>
            <a:ext cx="7012087" cy="407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01306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ПОЛЕ 19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. </a:t>
            </a:r>
            <a:r>
              <a:rPr lang="ru-RU" sz="2400" dirty="0"/>
              <a:t>В поле 19 "Дополнительная информация" указывается следующая информация:</a:t>
            </a:r>
          </a:p>
          <a:p>
            <a:r>
              <a:rPr lang="ru-RU" sz="2400" dirty="0"/>
              <a:t>E/ - с последующими четырьмя цифрами, обозначающими запас топлива (максимальную продолжительность полета) в часах и минутах;</a:t>
            </a:r>
          </a:p>
          <a:p>
            <a:r>
              <a:rPr lang="ru-RU" sz="2400" dirty="0"/>
              <a:t>P/ - с последующими одной, двумя или тремя цифрами, обозначающими число лиц на борту (пассажиров и экипажа);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81" y="5013177"/>
            <a:ext cx="4949751" cy="119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9832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92" y="3284984"/>
            <a:ext cx="8140792" cy="2276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7" y="566679"/>
            <a:ext cx="777686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N/ - обозначает любую другую информацию о имеющемся на борту аварийно-спасательном оборудовании, вносимую произвольным текстом с применением букв русского или латинского алфавитов.</a:t>
            </a:r>
          </a:p>
          <a:p>
            <a:r>
              <a:rPr lang="ru-RU" sz="2400" dirty="0"/>
              <a:t>C/ - с последующим указанием фамилии командира воздушного судна.</a:t>
            </a:r>
          </a:p>
        </p:txBody>
      </p:sp>
    </p:spTree>
    <p:extLst>
      <p:ext uri="{BB962C8B-B14F-4D97-AF65-F5344CB8AC3E}">
        <p14:creationId xmlns:p14="http://schemas.microsoft.com/office/powerpoint/2010/main" val="7466951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88897"/>
            <a:ext cx="4896544" cy="6639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33719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ОТПРАВКА ФПЛ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dirty="0" smtClean="0"/>
              <a:t>Заполненный ФПЛ необходимо отправить на адрес </a:t>
            </a:r>
            <a:r>
              <a:rPr lang="en-US" sz="2400" dirty="0" smtClean="0">
                <a:hlinkClick r:id="rId2"/>
              </a:rPr>
              <a:t>nzc@zsa.ru</a:t>
            </a:r>
            <a:r>
              <a:rPr lang="ru-RU" sz="2400" dirty="0" smtClean="0"/>
              <a:t> . </a:t>
            </a:r>
            <a:r>
              <a:rPr lang="ru-RU" sz="2400" b="1" dirty="0" smtClean="0"/>
              <a:t>Тема письма обязательно должна быть ФПЛ.</a:t>
            </a:r>
          </a:p>
          <a:p>
            <a:r>
              <a:rPr lang="ru-RU" sz="2400" dirty="0" smtClean="0"/>
              <a:t>После отправки приходит автоматический ответ:</a:t>
            </a:r>
          </a:p>
          <a:p>
            <a:r>
              <a:rPr lang="ru-RU" sz="2400" dirty="0"/>
              <a:t>Ваше письмо получено!</a:t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Контактная информация:</a:t>
            </a:r>
            <a:br>
              <a:rPr lang="ru-RU" sz="2400" dirty="0"/>
            </a:br>
            <a:r>
              <a:rPr lang="ru-RU" sz="2400" dirty="0"/>
              <a:t>Начальник смены (383) 216-95-20</a:t>
            </a:r>
            <a:br>
              <a:rPr lang="ru-RU" sz="2400" dirty="0"/>
            </a:br>
            <a:r>
              <a:rPr lang="ru-RU" sz="2400" dirty="0"/>
              <a:t>Ст. диспетчер ПИВП </a:t>
            </a:r>
            <a:r>
              <a:rPr lang="ru-RU" sz="2400" dirty="0" err="1"/>
              <a:t>внетрассового</a:t>
            </a:r>
            <a:r>
              <a:rPr lang="ru-RU" sz="2400" dirty="0"/>
              <a:t> сектора (383) 319-09-18 Диспетчер ПИВП</a:t>
            </a:r>
            <a:br>
              <a:rPr lang="ru-RU" sz="2400" dirty="0"/>
            </a:br>
            <a:r>
              <a:rPr lang="ru-RU" sz="2400" dirty="0" err="1"/>
              <a:t>внетрассового</a:t>
            </a:r>
            <a:r>
              <a:rPr lang="ru-RU" sz="2400" dirty="0"/>
              <a:t> сектора (383) 319-09-16 Ст. диспетчер ПИВП трассового сектора</a:t>
            </a:r>
            <a:br>
              <a:rPr lang="ru-RU" sz="2400" dirty="0"/>
            </a:br>
            <a:r>
              <a:rPr lang="ru-RU" sz="2400" dirty="0"/>
              <a:t>(383) 319-09-17 Диспетчер-оператор (383) 319-00-09</a:t>
            </a:r>
          </a:p>
        </p:txBody>
      </p:sp>
    </p:spTree>
    <p:extLst>
      <p:ext uri="{BB962C8B-B14F-4D97-AF65-F5344CB8AC3E}">
        <p14:creationId xmlns:p14="http://schemas.microsoft.com/office/powerpoint/2010/main" val="16605439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Уведомление о начале и окончании полетов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800" dirty="0" smtClean="0"/>
              <a:t>За 10-15 минут до указанного в ФПЛ </a:t>
            </a:r>
            <a:r>
              <a:rPr lang="ru-RU" sz="2800" b="1" dirty="0" smtClean="0"/>
              <a:t>расчетного времени вылета необходимо уведомить о начале работы РП аэропорта, в зоне ответственности которого производится полет, назвав индекс, указанный в ФПЛ</a:t>
            </a:r>
          </a:p>
          <a:p>
            <a:r>
              <a:rPr lang="ru-RU" sz="2800" b="1" dirty="0" smtClean="0"/>
              <a:t>РП Барнаул (3852) 24-36-59</a:t>
            </a:r>
          </a:p>
          <a:p>
            <a:r>
              <a:rPr lang="ru-RU" sz="2800" b="1" dirty="0" smtClean="0"/>
              <a:t>РП Новосибирск (383) 216-94-58</a:t>
            </a:r>
          </a:p>
          <a:p>
            <a:r>
              <a:rPr lang="ru-RU" sz="2800" b="1" dirty="0" smtClean="0"/>
              <a:t>РП Горно-Алтайск (38822) 2-24-22</a:t>
            </a:r>
          </a:p>
          <a:p>
            <a:r>
              <a:rPr lang="ru-RU" sz="2800" b="1" dirty="0" smtClean="0"/>
              <a:t>РП Новокузнецк (3843) 99-30-52</a:t>
            </a:r>
          </a:p>
          <a:p>
            <a:r>
              <a:rPr lang="ru-RU" sz="2800" b="1" dirty="0"/>
              <a:t>Также необходимо уведомить РП аэропорта об окончании полетов. </a:t>
            </a:r>
          </a:p>
          <a:p>
            <a:endParaRPr lang="ru-RU" sz="2800" b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75512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628496"/>
            <a:ext cx="82809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/>
              <a:t>Спасибо за внимание!!!</a:t>
            </a:r>
          </a:p>
        </p:txBody>
      </p:sp>
      <p:pic>
        <p:nvPicPr>
          <p:cNvPr id="7173" name="Picture 5" descr="C:\Users\Ирина\Downloads\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1795"/>
            <a:ext cx="2438400" cy="238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Ирина\Downloads\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1" y="1551796"/>
            <a:ext cx="2456625" cy="238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Ирина\Desktop\7bec76e78f5baa2e125e7f42d7845b4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551796"/>
            <a:ext cx="2356978" cy="238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1626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1886</Words>
  <Application>Microsoft Office PowerPoint</Application>
  <PresentationFormat>Экран (4:3)</PresentationFormat>
  <Paragraphs>111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ИСПОЛЬЗОВАНИЕ ВОЗДУШНОГО ПРОСТРАНСТВА РФ И ПРАВИЛА ПОДАЧИ ПЛАНА ПОЛЕТА ВОЗДУШНОГО СУДНА   Автор:Еремеева Ирина Валерьевна 2018 год</vt:lpstr>
      <vt:lpstr>Нормативные документы.</vt:lpstr>
      <vt:lpstr>Классификация воздушного пространства</vt:lpstr>
      <vt:lpstr>Презентация PowerPoint</vt:lpstr>
      <vt:lpstr>Презентация PowerPoint</vt:lpstr>
      <vt:lpstr>Представленный план полета воздушного судна, и правила передачи указанного сообщения</vt:lpstr>
      <vt:lpstr>Способы подачи плана</vt:lpstr>
      <vt:lpstr>Основные правила</vt:lpstr>
      <vt:lpstr>Презентация PowerPoint</vt:lpstr>
      <vt:lpstr>Презентация PowerPoint</vt:lpstr>
      <vt:lpstr>ПОЛЕ 3</vt:lpstr>
      <vt:lpstr>ПОЛЕ 7</vt:lpstr>
      <vt:lpstr>ПОЛЕ 8</vt:lpstr>
      <vt:lpstr>ПОЛЕ 9</vt:lpstr>
      <vt:lpstr>Презентация PowerPoint</vt:lpstr>
      <vt:lpstr>ПОЛЕ 10</vt:lpstr>
      <vt:lpstr>Презентация PowerPoint</vt:lpstr>
      <vt:lpstr>ПОЛЕ 13</vt:lpstr>
      <vt:lpstr>Презентация PowerPoint</vt:lpstr>
      <vt:lpstr>ПОЛЕ 15</vt:lpstr>
      <vt:lpstr>Презентация PowerPoint</vt:lpstr>
      <vt:lpstr>Презентация PowerPoint</vt:lpstr>
      <vt:lpstr>ПОЛЕ 16</vt:lpstr>
      <vt:lpstr>ПОЛЕ 18</vt:lpstr>
      <vt:lpstr>Презентация PowerPoint</vt:lpstr>
      <vt:lpstr>Презентация PowerPoint</vt:lpstr>
      <vt:lpstr>Презентация PowerPoint</vt:lpstr>
      <vt:lpstr>ПОЛЕ 19</vt:lpstr>
      <vt:lpstr>Презентация PowerPoint</vt:lpstr>
      <vt:lpstr>Презентация PowerPoint</vt:lpstr>
      <vt:lpstr>ОТПРАВКА ФПЛ</vt:lpstr>
      <vt:lpstr>Уведомление о начале и окончании полетов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28</cp:revision>
  <dcterms:created xsi:type="dcterms:W3CDTF">2018-04-15T11:43:11Z</dcterms:created>
  <dcterms:modified xsi:type="dcterms:W3CDTF">2018-04-17T13:09:36Z</dcterms:modified>
</cp:coreProperties>
</file>