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4" r:id="rId3"/>
    <p:sldId id="323" r:id="rId4"/>
    <p:sldId id="321" r:id="rId5"/>
    <p:sldId id="318" r:id="rId6"/>
    <p:sldId id="319" r:id="rId7"/>
    <p:sldId id="322" r:id="rId8"/>
    <p:sldId id="315" r:id="rId9"/>
    <p:sldId id="316" r:id="rId10"/>
    <p:sldId id="320" r:id="rId11"/>
    <p:sldId id="325" r:id="rId12"/>
    <p:sldId id="317" r:id="rId13"/>
    <p:sldId id="324" r:id="rId14"/>
    <p:sldId id="29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CC00"/>
    <a:srgbClr val="9933FF"/>
    <a:srgbClr val="9900CC"/>
    <a:srgbClr val="2B6CA1"/>
    <a:srgbClr val="0000FF"/>
    <a:srgbClr val="1B0EBE"/>
    <a:srgbClr val="354197"/>
    <a:srgbClr val="3E6A8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4FEB5-2D46-4C85-BB96-D5E9D5B7FBEA}" type="datetimeFigureOut">
              <a:rPr lang="ru-RU" smtClean="0"/>
              <a:pPr/>
              <a:t>01.03.2017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E3502-1080-4E6C-8E94-AB611975CA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23928" y="18864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Представление плана полета при уведомительном порядке ИВП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Рисунок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7554" y="1142984"/>
            <a:ext cx="3839665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Box 21"/>
          <p:cNvSpPr txBox="1"/>
          <p:nvPr/>
        </p:nvSpPr>
        <p:spPr>
          <a:xfrm>
            <a:off x="1928794" y="4143380"/>
            <a:ext cx="6912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9750" algn="just">
              <a:lnSpc>
                <a:spcPts val="2400"/>
              </a:lnSpc>
            </a:pP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Пользователи воздушного пространства, планирующие выполнение полетов в воздушном пространстве класса G, </a:t>
            </a:r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обязаны</a:t>
            </a: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уведомить</a:t>
            </a: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 соответствующие органы обслуживания воздушного движения (управления полетами) о своей деятельности в соответствии с табелем сообщений о движении воздушных судов в Российской Федерации. </a:t>
            </a:r>
          </a:p>
        </p:txBody>
      </p:sp>
      <p:pic>
        <p:nvPicPr>
          <p:cNvPr id="24" name="Рисунок 23" descr="att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3429000"/>
            <a:ext cx="928694" cy="853513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 rot="20803898">
            <a:off x="5643570" y="3357562"/>
            <a:ext cx="1125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STS/23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Стрелка вправо 44"/>
          <p:cNvSpPr/>
          <p:nvPr/>
        </p:nvSpPr>
        <p:spPr>
          <a:xfrm>
            <a:off x="971600" y="3645024"/>
            <a:ext cx="1584176" cy="504056"/>
          </a:xfrm>
          <a:prstGeom prst="rightArrow">
            <a:avLst>
              <a:gd name="adj1" fmla="val 50000"/>
              <a:gd name="adj2" fmla="val 71961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FPL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251520" y="2492896"/>
            <a:ext cx="576064" cy="273630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4A37D5"/>
                </a:solidFill>
                <a:latin typeface="Times New Roman" pitchFamily="18" charset="0"/>
              </a:rPr>
              <a:t>Пользователь</a:t>
            </a:r>
            <a:endParaRPr lang="ru-RU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2714612" y="3501008"/>
            <a:ext cx="1713372" cy="720080"/>
          </a:xfrm>
          <a:prstGeom prst="roundRect">
            <a:avLst/>
          </a:prstGeom>
          <a:noFill/>
          <a:ln w="1905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КСА ПИВП ЗЦ</a:t>
            </a:r>
            <a:endParaRPr lang="ru-RU" b="1" dirty="0">
              <a:solidFill>
                <a:srgbClr val="1B0EB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Стрелка углом 58"/>
          <p:cNvSpPr/>
          <p:nvPr/>
        </p:nvSpPr>
        <p:spPr>
          <a:xfrm>
            <a:off x="5292080" y="2420888"/>
            <a:ext cx="1008112" cy="1296144"/>
          </a:xfrm>
          <a:prstGeom prst="bentArrow">
            <a:avLst>
              <a:gd name="adj1" fmla="val 15453"/>
              <a:gd name="adj2" fmla="val 12871"/>
              <a:gd name="adj3" fmla="val 15960"/>
              <a:gd name="adj4" fmla="val 45280"/>
            </a:avLst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1214414" y="4143380"/>
            <a:ext cx="81144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STS/23</a:t>
            </a:r>
            <a:endParaRPr lang="ru-RU" sz="1600" dirty="0">
              <a:solidFill>
                <a:srgbClr val="7030A0"/>
              </a:solidFill>
            </a:endParaRPr>
          </a:p>
        </p:txBody>
      </p:sp>
      <p:sp>
        <p:nvSpPr>
          <p:cNvPr id="65" name="Стрелка вправо 64"/>
          <p:cNvSpPr/>
          <p:nvPr/>
        </p:nvSpPr>
        <p:spPr>
          <a:xfrm>
            <a:off x="4572000" y="3645024"/>
            <a:ext cx="1800200" cy="504056"/>
          </a:xfrm>
          <a:prstGeom prst="rightArrow">
            <a:avLst>
              <a:gd name="adj1" fmla="val 50000"/>
              <a:gd name="adj2" fmla="val 75780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FPL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sp>
        <p:nvSpPr>
          <p:cNvPr id="66" name="Стрелка углом 65"/>
          <p:cNvSpPr/>
          <p:nvPr/>
        </p:nvSpPr>
        <p:spPr>
          <a:xfrm flipV="1">
            <a:off x="5292080" y="4077072"/>
            <a:ext cx="1008112" cy="1296144"/>
          </a:xfrm>
          <a:prstGeom prst="bentArrow">
            <a:avLst>
              <a:gd name="adj1" fmla="val 15453"/>
              <a:gd name="adj2" fmla="val 12871"/>
              <a:gd name="adj3" fmla="val 15960"/>
              <a:gd name="adj4" fmla="val 45280"/>
            </a:avLst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6516216" y="3645024"/>
            <a:ext cx="1584176" cy="57606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Органы ОВД (ПИО)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6516216" y="2276872"/>
            <a:ext cx="1584176" cy="57606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Смежный </a:t>
            </a:r>
          </a:p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ЗЦ ЕС ОрВД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6516216" y="4941168"/>
            <a:ext cx="1584176" cy="57606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Органы ПВО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42976" y="3286124"/>
            <a:ext cx="9733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006600"/>
                </a:solidFill>
              </a:rPr>
              <a:t>&gt;</a:t>
            </a:r>
            <a:r>
              <a:rPr lang="ru-RU" sz="1600" b="1" dirty="0" smtClean="0">
                <a:solidFill>
                  <a:srgbClr val="006600"/>
                </a:solidFill>
              </a:rPr>
              <a:t> 30 мин</a:t>
            </a:r>
            <a:endParaRPr lang="ru-RU" sz="1600" b="1" dirty="0">
              <a:solidFill>
                <a:srgbClr val="0066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23928" y="18864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Представление плана полета при уведомительном порядке ИВП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95936" y="332656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Анализ представленных планов полетов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71800" y="3573016"/>
            <a:ext cx="1080120" cy="57606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err="1" smtClean="0">
                <a:solidFill>
                  <a:srgbClr val="4A37D5"/>
                </a:solidFill>
                <a:latin typeface="Times New Roman" pitchFamily="18" charset="0"/>
              </a:rPr>
              <a:t>Формали</a:t>
            </a:r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-</a:t>
            </a:r>
          </a:p>
          <a:p>
            <a:pPr algn="ctr"/>
            <a:r>
              <a:rPr lang="ru-RU" sz="1400" b="1" dirty="0" err="1" smtClean="0">
                <a:solidFill>
                  <a:srgbClr val="4A37D5"/>
                </a:solidFill>
                <a:latin typeface="Times New Roman" pitchFamily="18" charset="0"/>
              </a:rPr>
              <a:t>зация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899592" y="3645024"/>
            <a:ext cx="648072" cy="432048"/>
          </a:xfrm>
          <a:prstGeom prst="rightArrow">
            <a:avLst>
              <a:gd name="adj1" fmla="val 50000"/>
              <a:gd name="adj2" fmla="val 29950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FPL</a:t>
            </a:r>
            <a:endParaRPr lang="ru-RU" sz="1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67944" y="3573016"/>
            <a:ext cx="864096" cy="57606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Долг за АНО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48064" y="3573016"/>
            <a:ext cx="1152128" cy="57606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Структура ВП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691680" y="3573016"/>
            <a:ext cx="864096" cy="57606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Сроки подачи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1520" y="2492896"/>
            <a:ext cx="576064" cy="273630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4A37D5"/>
                </a:solidFill>
                <a:latin typeface="Times New Roman" pitchFamily="18" charset="0"/>
              </a:rPr>
              <a:t>Пользователь</a:t>
            </a:r>
            <a:endParaRPr lang="ru-RU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13" name="Развернутая стрелка 12"/>
          <p:cNvSpPr/>
          <p:nvPr/>
        </p:nvSpPr>
        <p:spPr>
          <a:xfrm flipH="1">
            <a:off x="395536" y="1700808"/>
            <a:ext cx="6984776" cy="720080"/>
          </a:xfrm>
          <a:prstGeom prst="uturnArrow">
            <a:avLst>
              <a:gd name="adj1" fmla="val 20099"/>
              <a:gd name="adj2" fmla="val 16402"/>
              <a:gd name="adj3" fmla="val 27970"/>
              <a:gd name="adj4" fmla="val 43750"/>
              <a:gd name="adj5" fmla="val 93316"/>
            </a:avLst>
          </a:prstGeom>
          <a:solidFill>
            <a:schemeClr val="tx2">
              <a:lumMod val="20000"/>
              <a:lumOff val="80000"/>
            </a:schemeClr>
          </a:solidFill>
          <a:ln w="6350" cmpd="sng">
            <a:solidFill>
              <a:srgbClr val="1B0EBE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2483768" y="3861048"/>
            <a:ext cx="288032" cy="0"/>
          </a:xfrm>
          <a:prstGeom prst="straightConnector1">
            <a:avLst/>
          </a:prstGeom>
          <a:ln w="1905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779912" y="3861048"/>
            <a:ext cx="288032" cy="0"/>
          </a:xfrm>
          <a:prstGeom prst="straightConnector1">
            <a:avLst/>
          </a:prstGeom>
          <a:ln w="1905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860032" y="3861048"/>
            <a:ext cx="288032" cy="0"/>
          </a:xfrm>
          <a:prstGeom prst="straightConnector1">
            <a:avLst/>
          </a:prstGeom>
          <a:ln w="1905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Скругленный прямоугольник 22"/>
          <p:cNvSpPr/>
          <p:nvPr/>
        </p:nvSpPr>
        <p:spPr>
          <a:xfrm>
            <a:off x="1619672" y="3429000"/>
            <a:ext cx="4752528" cy="864096"/>
          </a:xfrm>
          <a:prstGeom prst="roundRect">
            <a:avLst/>
          </a:prstGeom>
          <a:noFill/>
          <a:ln w="1905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1B0EB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038614" y="3068960"/>
            <a:ext cx="20769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КСА ПИВП ЗЦ</a:t>
            </a:r>
            <a:r>
              <a:rPr lang="en-US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РЦ)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316416" y="1340768"/>
            <a:ext cx="576064" cy="273630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4A37D5"/>
                </a:solidFill>
                <a:latin typeface="Times New Roman" pitchFamily="18" charset="0"/>
              </a:rPr>
              <a:t>Органы   ОВД  ПИО</a:t>
            </a:r>
            <a:endParaRPr lang="ru-RU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28" name="Блок-схема: решение 27"/>
          <p:cNvSpPr/>
          <p:nvPr/>
        </p:nvSpPr>
        <p:spPr>
          <a:xfrm>
            <a:off x="6588224" y="3429000"/>
            <a:ext cx="1512168" cy="864096"/>
          </a:xfrm>
          <a:prstGeom prst="flowChartDecision">
            <a:avLst/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1B0EBE"/>
                </a:solidFill>
                <a:latin typeface="Times New Roman" pitchFamily="18" charset="0"/>
                <a:cs typeface="Times New Roman" pitchFamily="18" charset="0"/>
              </a:rPr>
              <a:t>Соответствует?</a:t>
            </a:r>
            <a:endParaRPr lang="ru-RU" sz="1100" b="1" dirty="0">
              <a:solidFill>
                <a:srgbClr val="1B0EB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>
            <a:off x="6228184" y="3861048"/>
            <a:ext cx="288032" cy="0"/>
          </a:xfrm>
          <a:prstGeom prst="straightConnector1">
            <a:avLst/>
          </a:prstGeom>
          <a:ln w="1905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7668344" y="1628800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FPL</a:t>
            </a:r>
            <a:endParaRPr lang="ru-RU" sz="1600" dirty="0"/>
          </a:p>
        </p:txBody>
      </p:sp>
      <p:sp>
        <p:nvSpPr>
          <p:cNvPr id="32" name="Стрелка углом 31"/>
          <p:cNvSpPr/>
          <p:nvPr/>
        </p:nvSpPr>
        <p:spPr>
          <a:xfrm>
            <a:off x="7236296" y="1988840"/>
            <a:ext cx="1008112" cy="1296144"/>
          </a:xfrm>
          <a:prstGeom prst="bentArrow">
            <a:avLst>
              <a:gd name="adj1" fmla="val 15453"/>
              <a:gd name="adj2" fmla="val 12871"/>
              <a:gd name="adj3" fmla="val 15960"/>
              <a:gd name="adj4" fmla="val 45280"/>
            </a:avLst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684660" y="1340768"/>
            <a:ext cx="6399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ACK</a:t>
            </a:r>
            <a:endParaRPr lang="ru-RU" sz="1600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6804248" y="2780928"/>
            <a:ext cx="4379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1400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6732240" y="4797152"/>
            <a:ext cx="5645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1400" dirty="0"/>
          </a:p>
        </p:txBody>
      </p:sp>
      <p:sp>
        <p:nvSpPr>
          <p:cNvPr id="39" name="Стрелка углом 38"/>
          <p:cNvSpPr/>
          <p:nvPr/>
        </p:nvSpPr>
        <p:spPr>
          <a:xfrm rot="10800000">
            <a:off x="6444208" y="4509120"/>
            <a:ext cx="1008112" cy="1440160"/>
          </a:xfrm>
          <a:prstGeom prst="bentArrow">
            <a:avLst>
              <a:gd name="adj1" fmla="val 17362"/>
              <a:gd name="adj2" fmla="val 7620"/>
              <a:gd name="adj3" fmla="val 0"/>
              <a:gd name="adj4" fmla="val 24275"/>
            </a:avLst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707904" y="5445224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REJ</a:t>
            </a:r>
            <a:endParaRPr lang="ru-RU" sz="1600" dirty="0"/>
          </a:p>
        </p:txBody>
      </p:sp>
      <p:sp>
        <p:nvSpPr>
          <p:cNvPr id="36" name="Развернутая стрелка 35"/>
          <p:cNvSpPr/>
          <p:nvPr/>
        </p:nvSpPr>
        <p:spPr>
          <a:xfrm flipH="1" flipV="1">
            <a:off x="467544" y="5301208"/>
            <a:ext cx="6984776" cy="648072"/>
          </a:xfrm>
          <a:prstGeom prst="uturnArrow">
            <a:avLst>
              <a:gd name="adj1" fmla="val 24555"/>
              <a:gd name="adj2" fmla="val 19447"/>
              <a:gd name="adj3" fmla="val 34654"/>
              <a:gd name="adj4" fmla="val 28897"/>
              <a:gd name="adj5" fmla="val 100000"/>
            </a:avLst>
          </a:prstGeom>
          <a:solidFill>
            <a:schemeClr val="tx2">
              <a:lumMod val="20000"/>
              <a:lumOff val="80000"/>
            </a:schemeClr>
          </a:solidFill>
          <a:ln w="6350" cmpd="sng">
            <a:solidFill>
              <a:srgbClr val="1B0EBE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3923928" y="18864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Представление плана полета</a:t>
            </a:r>
          </a:p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по сети </a:t>
            </a:r>
            <a:r>
              <a:rPr lang="en-US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AFTN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1670" y="4357694"/>
            <a:ext cx="4723580" cy="185738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57224" y="1571612"/>
            <a:ext cx="79208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Все планы полета направляются в адреса зональных центров по маршруту полета:</a:t>
            </a:r>
          </a:p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УННТЗДЗЬ – Новосибирск</a:t>
            </a:r>
          </a:p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УХХХЗДЗЬ – Хабаровск</a:t>
            </a:r>
          </a:p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УСССЗДЗЬ – Екатеринбург</a:t>
            </a:r>
          </a:p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УЛЛЛЗДЗЬ – Санкт-Петербург</a:t>
            </a:r>
          </a:p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УВВВЗДЗЬ – Самара</a:t>
            </a:r>
          </a:p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УУВЖЗДЗЬ – Москва</a:t>
            </a:r>
          </a:p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УРРЖЗДЗЬ – Ростов-на-Дону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95936" y="260648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Система представления планов полетов по интернет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lient-server-modeltyty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0888"/>
            <a:ext cx="5868144" cy="3552536"/>
          </a:xfrm>
          <a:prstGeom prst="rect">
            <a:avLst/>
          </a:prstGeom>
        </p:spPr>
      </p:pic>
      <p:pic>
        <p:nvPicPr>
          <p:cNvPr id="11" name="Рисунок 10" descr="Безымянныйd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1357298"/>
            <a:ext cx="7189659" cy="66061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572000" y="5157192"/>
            <a:ext cx="889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СППИ</a:t>
            </a:r>
            <a:endParaRPr lang="ru-RU" b="1" dirty="0">
              <a:solidFill>
                <a:srgbClr val="7030A0"/>
              </a:solidFill>
              <a:latin typeface="Times New Roman" pitchFamily="18" charset="0"/>
            </a:endParaRPr>
          </a:p>
        </p:txBody>
      </p:sp>
      <p:pic>
        <p:nvPicPr>
          <p:cNvPr id="13" name="Рисунок 12" descr="03_НКПГ.466453.008 РЭ2_План Планета-5 - копия_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00892" y="3214686"/>
            <a:ext cx="2008096" cy="1500198"/>
          </a:xfrm>
          <a:prstGeom prst="rect">
            <a:avLst/>
          </a:prstGeom>
        </p:spPr>
      </p:pic>
      <p:pic>
        <p:nvPicPr>
          <p:cNvPr id="20" name="Рисунок 19" descr="Client-server-modeltytyuguyuy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V="1">
            <a:off x="5220072" y="3933056"/>
            <a:ext cx="1800200" cy="101950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7092280" y="4869160"/>
            <a:ext cx="1776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КСА ПИВП ЗЦ</a:t>
            </a:r>
            <a:endParaRPr lang="ru-RU" b="1" dirty="0">
              <a:solidFill>
                <a:srgbClr val="7030A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4000496" y="214290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По телефонной сети общего пользования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1268760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Для подачи планов ИВП по телефону, необходимо предварительно сгенерировать бланк одноразовых паролей</a:t>
            </a:r>
            <a:endParaRPr lang="ru-RU" sz="16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Безымянныйпглоорллолукук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888" y="2420888"/>
            <a:ext cx="3503640" cy="1296144"/>
          </a:xfrm>
          <a:prstGeom prst="rect">
            <a:avLst/>
          </a:prstGeom>
        </p:spPr>
      </p:pic>
      <p:pic>
        <p:nvPicPr>
          <p:cNvPr id="9" name="Рисунок 8" descr="Безымянныйщшгщшщш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988840"/>
            <a:ext cx="3312368" cy="4571067"/>
          </a:xfrm>
          <a:prstGeom prst="rect">
            <a:avLst/>
          </a:prstGeom>
        </p:spPr>
      </p:pic>
      <p:cxnSp>
        <p:nvCxnSpPr>
          <p:cNvPr id="10" name="Прямая со стрелкой 9"/>
          <p:cNvCxnSpPr/>
          <p:nvPr/>
        </p:nvCxnSpPr>
        <p:spPr>
          <a:xfrm>
            <a:off x="3851920" y="3068960"/>
            <a:ext cx="720080" cy="0"/>
          </a:xfrm>
          <a:prstGeom prst="straightConnector1">
            <a:avLst/>
          </a:prstGeom>
          <a:ln w="25400" cmpd="sng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39552" y="5445224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Продиктовать оператору ЗЦ логин и одноразовый пароль</a:t>
            </a:r>
            <a:endParaRPr lang="ru-RU" sz="16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1538" y="4357694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(383) 319-00-09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55498"/>
            <a:ext cx="3744416" cy="5267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3995936" y="260648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Особенности подачи планов полетов на бумажном носителе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55976" y="2060848"/>
            <a:ext cx="41764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5600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Бланк состоит из адресной, информационной и подписной части. Информационную и подписную части заполняет податель. </a:t>
            </a:r>
          </a:p>
          <a:p>
            <a:pPr algn="just"/>
            <a:endParaRPr lang="ru-RU" b="1" dirty="0" smtClean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539750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В подписной части указываются служебные сведения: должность, фамилия отправителя и дата, которые удостоверяются подписью отправителя. Если необходимо указываются дополнительные сведения (телефон исполнителя и др.)</a:t>
            </a:r>
            <a:endParaRPr lang="ru-RU" dirty="0" smtClean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95936" y="404664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Подача плана полета с борта ВС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27584" y="1340768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План полета с борта ВС передается органу ОВД контролирующему данное воздушное пространство  не менее чем за 30 минут до:</a:t>
            </a:r>
          </a:p>
          <a:p>
            <a:pPr marL="355600" indent="366713"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пролета точки изменения маршрута;</a:t>
            </a:r>
          </a:p>
          <a:p>
            <a:pPr marL="355600" indent="366713"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входа в воздушное пространство классов А и С.</a:t>
            </a:r>
          </a:p>
        </p:txBody>
      </p:sp>
      <p:sp>
        <p:nvSpPr>
          <p:cNvPr id="45" name="Стрелка вправо 44"/>
          <p:cNvSpPr/>
          <p:nvPr/>
        </p:nvSpPr>
        <p:spPr>
          <a:xfrm>
            <a:off x="1619672" y="4581128"/>
            <a:ext cx="1008112" cy="432048"/>
          </a:xfrm>
          <a:prstGeom prst="rightArrow">
            <a:avLst>
              <a:gd name="adj1" fmla="val 57638"/>
              <a:gd name="adj2" fmla="val 49046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FPL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sp>
        <p:nvSpPr>
          <p:cNvPr id="59" name="Стрелка углом 58"/>
          <p:cNvSpPr/>
          <p:nvPr/>
        </p:nvSpPr>
        <p:spPr>
          <a:xfrm>
            <a:off x="3419872" y="3140968"/>
            <a:ext cx="1008112" cy="1296144"/>
          </a:xfrm>
          <a:prstGeom prst="bentArrow">
            <a:avLst>
              <a:gd name="adj1" fmla="val 15453"/>
              <a:gd name="adj2" fmla="val 12871"/>
              <a:gd name="adj3" fmla="val 15960"/>
              <a:gd name="adj4" fmla="val 45280"/>
            </a:avLst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2771800" y="4509120"/>
            <a:ext cx="1512168" cy="57606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ЗЦ ЕС </a:t>
            </a:r>
            <a:r>
              <a:rPr lang="ru-RU" sz="1400" b="1" dirty="0" err="1" smtClean="0">
                <a:solidFill>
                  <a:srgbClr val="4A37D5"/>
                </a:solidFill>
                <a:latin typeface="Times New Roman" pitchFamily="18" charset="0"/>
              </a:rPr>
              <a:t>ОрВД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4643438" y="3071810"/>
            <a:ext cx="1584176" cy="432048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Органы ПВО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pic>
        <p:nvPicPr>
          <p:cNvPr id="14" name="Рисунок 13" descr="airport-control-tower-1015791ророрнннгрло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492896"/>
            <a:ext cx="1584176" cy="674997"/>
          </a:xfrm>
          <a:prstGeom prst="rect">
            <a:avLst/>
          </a:prstGeom>
        </p:spPr>
      </p:pic>
      <p:pic>
        <p:nvPicPr>
          <p:cNvPr id="24" name="Рисунок 23" descr="air-traffic-control-tower-icon_306479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005064"/>
            <a:ext cx="895473" cy="1183232"/>
          </a:xfrm>
          <a:prstGeom prst="rect">
            <a:avLst/>
          </a:prstGeom>
        </p:spPr>
      </p:pic>
      <p:cxnSp>
        <p:nvCxnSpPr>
          <p:cNvPr id="25" name="Прямая со стрелкой 24"/>
          <p:cNvCxnSpPr/>
          <p:nvPr/>
        </p:nvCxnSpPr>
        <p:spPr>
          <a:xfrm>
            <a:off x="1115616" y="3212976"/>
            <a:ext cx="0" cy="720080"/>
          </a:xfrm>
          <a:prstGeom prst="straightConnector1">
            <a:avLst/>
          </a:prstGeom>
          <a:ln w="25400" cap="rnd">
            <a:solidFill>
              <a:srgbClr val="FF0000"/>
            </a:solidFill>
            <a:prstDash val="dash"/>
            <a:bevel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611560" y="5229200"/>
            <a:ext cx="1120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Орган ОВД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6228184" y="4149080"/>
            <a:ext cx="1584176" cy="1224136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Органы ОВД по маршруту полета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39" name="Стрелка углом 38"/>
          <p:cNvSpPr/>
          <p:nvPr/>
        </p:nvSpPr>
        <p:spPr>
          <a:xfrm rot="10800000">
            <a:off x="4283968" y="4869160"/>
            <a:ext cx="1080120" cy="1296144"/>
          </a:xfrm>
          <a:prstGeom prst="bentArrow">
            <a:avLst>
              <a:gd name="adj1" fmla="val 17362"/>
              <a:gd name="adj2" fmla="val 7620"/>
              <a:gd name="adj3" fmla="val 0"/>
              <a:gd name="adj4" fmla="val 17592"/>
            </a:avLst>
          </a:prstGeom>
          <a:solidFill>
            <a:schemeClr val="tx2">
              <a:lumMod val="20000"/>
              <a:lumOff val="80000"/>
            </a:schemeClr>
          </a:solidFill>
          <a:ln w="635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Развернутая стрелка 37"/>
          <p:cNvSpPr/>
          <p:nvPr/>
        </p:nvSpPr>
        <p:spPr>
          <a:xfrm flipH="1" flipV="1">
            <a:off x="971600" y="5517232"/>
            <a:ext cx="4392488" cy="648072"/>
          </a:xfrm>
          <a:prstGeom prst="uturnArrow">
            <a:avLst>
              <a:gd name="adj1" fmla="val 24555"/>
              <a:gd name="adj2" fmla="val 19447"/>
              <a:gd name="adj3" fmla="val 34654"/>
              <a:gd name="adj4" fmla="val 28897"/>
              <a:gd name="adj5" fmla="val 100000"/>
            </a:avLst>
          </a:prstGeom>
          <a:solidFill>
            <a:schemeClr val="tx2">
              <a:lumMod val="20000"/>
              <a:lumOff val="80000"/>
            </a:schemeClr>
          </a:solidFill>
          <a:ln w="6350" cmpd="sng">
            <a:solidFill>
              <a:srgbClr val="1B0EBE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6" name="Стрелка вправо 35"/>
          <p:cNvSpPr/>
          <p:nvPr/>
        </p:nvSpPr>
        <p:spPr>
          <a:xfrm>
            <a:off x="4572000" y="4581128"/>
            <a:ext cx="1512168" cy="432048"/>
          </a:xfrm>
          <a:prstGeom prst="rightArrow">
            <a:avLst>
              <a:gd name="adj1" fmla="val 57638"/>
              <a:gd name="adj2" fmla="val 49046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FPL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PLN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843808" y="5661248"/>
            <a:ext cx="10823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FPL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PLN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95936" y="260648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Активация, изменение, отмена, закрытие плана полета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5148064" y="3717032"/>
            <a:ext cx="1512168" cy="432048"/>
          </a:xfrm>
          <a:prstGeom prst="rightArrow">
            <a:avLst>
              <a:gd name="adj1" fmla="val 57638"/>
              <a:gd name="adj2" fmla="val 49046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FPL DEP ARR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1714480" y="2571744"/>
            <a:ext cx="1022932" cy="1214446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4A37D5"/>
                </a:solidFill>
                <a:latin typeface="Times New Roman" pitchFamily="18" charset="0"/>
              </a:rPr>
              <a:t>Сайт</a:t>
            </a:r>
          </a:p>
          <a:p>
            <a:pPr algn="ctr"/>
            <a:r>
              <a:rPr lang="en-US" sz="1600" b="1" dirty="0" smtClean="0">
                <a:solidFill>
                  <a:srgbClr val="4A37D5"/>
                </a:solidFill>
                <a:latin typeface="Times New Roman" pitchFamily="18" charset="0"/>
              </a:rPr>
              <a:t>ivprf.ru</a:t>
            </a:r>
            <a:endParaRPr lang="ru-RU" sz="16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pic>
        <p:nvPicPr>
          <p:cNvPr id="34" name="Рисунок 33" descr="air-traffic-control-tower-icon_306479п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149080"/>
            <a:ext cx="792088" cy="1046625"/>
          </a:xfrm>
          <a:prstGeom prst="rect">
            <a:avLst/>
          </a:prstGeom>
        </p:spPr>
      </p:pic>
      <p:cxnSp>
        <p:nvCxnSpPr>
          <p:cNvPr id="35" name="Прямая со стрелкой 34"/>
          <p:cNvCxnSpPr/>
          <p:nvPr/>
        </p:nvCxnSpPr>
        <p:spPr>
          <a:xfrm>
            <a:off x="971600" y="4149080"/>
            <a:ext cx="576064" cy="504056"/>
          </a:xfrm>
          <a:prstGeom prst="straightConnector1">
            <a:avLst/>
          </a:prstGeom>
          <a:ln w="25400" cap="rnd">
            <a:solidFill>
              <a:srgbClr val="FF0000"/>
            </a:solidFill>
            <a:prstDash val="dash"/>
            <a:bevel/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1547664" y="5301208"/>
            <a:ext cx="11203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Орган ОВД</a:t>
            </a:r>
          </a:p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ПИО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pic>
        <p:nvPicPr>
          <p:cNvPr id="47" name="Рисунок 46" descr="airport-control-tower-1015791ророрнннгрло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3501008"/>
            <a:ext cx="1368152" cy="582952"/>
          </a:xfrm>
          <a:prstGeom prst="rect">
            <a:avLst/>
          </a:prstGeom>
        </p:spPr>
      </p:pic>
      <p:cxnSp>
        <p:nvCxnSpPr>
          <p:cNvPr id="51" name="Прямая со стрелкой 50"/>
          <p:cNvCxnSpPr/>
          <p:nvPr/>
        </p:nvCxnSpPr>
        <p:spPr>
          <a:xfrm flipV="1">
            <a:off x="971600" y="2924944"/>
            <a:ext cx="648072" cy="504056"/>
          </a:xfrm>
          <a:prstGeom prst="straightConnector1">
            <a:avLst/>
          </a:prstGeom>
          <a:ln w="25400" cap="rnd">
            <a:solidFill>
              <a:srgbClr val="FF0000"/>
            </a:solidFill>
            <a:prstDash val="dash"/>
            <a:bevel/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Скругленный прямоугольник 65"/>
          <p:cNvSpPr/>
          <p:nvPr/>
        </p:nvSpPr>
        <p:spPr>
          <a:xfrm>
            <a:off x="4427984" y="2420888"/>
            <a:ext cx="648072" cy="3096344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</a:rPr>
              <a:t>ЗЦ ЕС </a:t>
            </a:r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</a:rPr>
              <a:t>ОрВД</a:t>
            </a:r>
            <a:endParaRPr lang="ru-RU" b="1" dirty="0">
              <a:solidFill>
                <a:srgbClr val="7030A0"/>
              </a:solidFill>
              <a:latin typeface="Times New Roman" pitchFamily="18" charset="0"/>
            </a:endParaRPr>
          </a:p>
        </p:txBody>
      </p:sp>
      <p:sp>
        <p:nvSpPr>
          <p:cNvPr id="68" name="Стрелка вправо 67"/>
          <p:cNvSpPr/>
          <p:nvPr/>
        </p:nvSpPr>
        <p:spPr>
          <a:xfrm>
            <a:off x="2857488" y="2643182"/>
            <a:ext cx="1427050" cy="432048"/>
          </a:xfrm>
          <a:prstGeom prst="rightArrow">
            <a:avLst>
              <a:gd name="adj1" fmla="val 57638"/>
              <a:gd name="adj2" fmla="val 49046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DEP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ARR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sp>
        <p:nvSpPr>
          <p:cNvPr id="69" name="Стрелка вправо 68"/>
          <p:cNvSpPr/>
          <p:nvPr/>
        </p:nvSpPr>
        <p:spPr>
          <a:xfrm>
            <a:off x="2857488" y="4500570"/>
            <a:ext cx="1427050" cy="432048"/>
          </a:xfrm>
          <a:prstGeom prst="rightArrow">
            <a:avLst>
              <a:gd name="adj1" fmla="val 57638"/>
              <a:gd name="adj2" fmla="val 49046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DEP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ARR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7236296" y="3284984"/>
            <a:ext cx="1584176" cy="432048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Органы ПВО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77" name="Правая фигурная скобка 76"/>
          <p:cNvSpPr/>
          <p:nvPr/>
        </p:nvSpPr>
        <p:spPr>
          <a:xfrm rot="10800000">
            <a:off x="6732240" y="3284984"/>
            <a:ext cx="432048" cy="1296144"/>
          </a:xfrm>
          <a:prstGeom prst="rightBrace">
            <a:avLst>
              <a:gd name="adj1" fmla="val 66282"/>
              <a:gd name="adj2" fmla="val 50487"/>
            </a:avLst>
          </a:prstGeom>
          <a:noFill/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7236296" y="3861048"/>
            <a:ext cx="1584176" cy="720080"/>
          </a:xfrm>
          <a:prstGeom prst="roundRect">
            <a:avLst/>
          </a:prstGeom>
          <a:solidFill>
            <a:schemeClr val="tx2">
              <a:lumMod val="20000"/>
              <a:lumOff val="80000"/>
              <a:alpha val="74000"/>
            </a:schemeClr>
          </a:solidFill>
          <a:ln w="127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4A37D5"/>
                </a:solidFill>
                <a:latin typeface="Times New Roman" pitchFamily="18" charset="0"/>
              </a:rPr>
              <a:t>Органы ОВД по маршруту полета</a:t>
            </a:r>
            <a:endParaRPr lang="ru-RU" sz="1400" b="1" dirty="0">
              <a:solidFill>
                <a:srgbClr val="4A37D5"/>
              </a:solidFill>
              <a:latin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2857488" y="3286124"/>
            <a:ext cx="1441870" cy="432048"/>
          </a:xfrm>
          <a:prstGeom prst="rightArrow">
            <a:avLst>
              <a:gd name="adj1" fmla="val 57638"/>
              <a:gd name="adj2" fmla="val 49046"/>
            </a:avLst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rgbClr val="1B0E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CNL CHG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971600" y="1268760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Активизация</a:t>
            </a:r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, отмена, изменение и закрытие плана полета </a:t>
            </a:r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производится </a:t>
            </a:r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любым доступным способом, включая сообщение с борта </a:t>
            </a:r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ВС, </a:t>
            </a:r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сеть Интернет либо с использованием телефонной </a:t>
            </a:r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сети</a:t>
            </a:r>
            <a:endParaRPr lang="ru-RU" b="1" dirty="0" smtClean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95936" y="476672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СППИ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1556792"/>
            <a:ext cx="4139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Передача сообщений о задержке, вылете ВС, отмене плана полета</a:t>
            </a:r>
            <a:endParaRPr lang="ru-RU" sz="16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Безымянныйнгнг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348880"/>
            <a:ext cx="7331902" cy="25099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29058" y="214290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Пересечение воздушного пространства класса С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airspace-classifications-auваыен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56" y="3033292"/>
            <a:ext cx="6000792" cy="3691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827584" y="1340768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2313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При выполнении полетов в уведомительном порядке ИВП, для пересечения воздушного пространства класса С требуется получение диспетчерского разрешения. Диспетчерское разрешение может быть выдано при наличии разрешения на ИВП. Для этого необходимо представить плана полета с борта ВС не менее чем за 30 минут до входа в воздушное пространство класса 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95936" y="260648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Контроль за выполнением </a:t>
            </a:r>
          </a:p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текущего плана ИВП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Безымянныйrtr4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564904"/>
            <a:ext cx="3139492" cy="208823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71868" y="2000241"/>
            <a:ext cx="5256584" cy="292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9750"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Диспетчеры ПИВП ЗЦ и РЦ осуществляют автоматизированный контроль за выполнением </a:t>
            </a:r>
          </a:p>
          <a:p>
            <a:pPr algn="just"/>
            <a:r>
              <a:rPr lang="ru-RU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текущего плана ИВП. В случае отсутствия в установленные сроки информации, об переносе, начале (окончании) деятельности по ИВП, аннулировании плана полета предусмотренной ТС-2013, соответствующим органам ОВД и пользователям воздушного пространства направляется запрос  для оперативного представления недостающих данных.</a:t>
            </a:r>
            <a:endParaRPr lang="ru-RU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779912" y="404664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Нарушение порядка ИВП</a:t>
            </a:r>
            <a:endParaRPr lang="ru-RU" sz="20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35696" y="1412776"/>
            <a:ext cx="6912768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9750" algn="just">
              <a:lnSpc>
                <a:spcPts val="2400"/>
              </a:lnSpc>
            </a:pP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При выявлении нарушения порядка использования воздушного пространства органы ОВД немедленно уведомляют об этом органы противовоздушной обороны, принимают меры по прекращению нарушения и направляют сообщение об авиационном событии (</a:t>
            </a:r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ALD</a:t>
            </a: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)  в адреса установленные ТС-2013 (</a:t>
            </a:r>
            <a:r>
              <a:rPr lang="ru-RU" sz="1700" b="1" dirty="0" err="1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Росавиация</a:t>
            </a: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700" b="1" dirty="0" err="1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Ространснадзор</a:t>
            </a: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, ГЦ ЕС ОрВД, орган ПВО) .</a:t>
            </a:r>
          </a:p>
          <a:p>
            <a:pPr indent="539750" algn="just">
              <a:lnSpc>
                <a:spcPts val="2400"/>
              </a:lnSpc>
            </a:pPr>
            <a:endParaRPr lang="ru-RU" sz="1700" b="1" dirty="0" smtClean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539750" algn="just">
              <a:lnSpc>
                <a:spcPts val="2400"/>
              </a:lnSpc>
            </a:pP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Органы противовоздушной обороны подают сигнал </a:t>
            </a:r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«Режим»</a:t>
            </a:r>
            <a:r>
              <a:rPr lang="ru-RU" sz="17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, означающий требование прекращения нарушения порядка использования воздушного пространства и приступают к действиям по прекращению нарушения.</a:t>
            </a:r>
          </a:p>
          <a:p>
            <a:pPr indent="539750" algn="just"/>
            <a:endParaRPr lang="ru-RU" sz="1700" b="1" dirty="0" smtClean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e9c2fda093eb5bb317b4d3af47e8552af56b715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068960"/>
            <a:ext cx="1212726" cy="1212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923928" y="26064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2B6CA1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200" b="1" dirty="0">
              <a:solidFill>
                <a:srgbClr val="2B6CA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21В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984" y="2071678"/>
            <a:ext cx="4652931" cy="3034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5792</TotalTime>
  <Words>567</Words>
  <Application>Microsoft Office PowerPoint</Application>
  <PresentationFormat>Экран (4:3)</PresentationFormat>
  <Paragraphs>88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110</cp:revision>
  <dcterms:created xsi:type="dcterms:W3CDTF">2016-09-04T07:47:13Z</dcterms:created>
  <dcterms:modified xsi:type="dcterms:W3CDTF">2017-03-01T14:58:25Z</dcterms:modified>
</cp:coreProperties>
</file>